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Maturity is measured on three axes: tech stack, ownership, and deployment track record. A site sits at the highest level where all three hold. The fourth axis, operating profile, sets the level the work needs. Low: stable SKUs, uniform orders, predictable volume. Medium: mixed channels, seasonal peaks. High: volatile SKUs, B2B and DTC swings, a constrained building. The crash site is high-complexity work running on borrowed capability.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711200" y="508000"/>
            <a:ext cx="10769600" cy="3632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2600" dirty="0">
                <a:solidFill>
                  <a:srgbClr val="1C1F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26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711200" y="1176007"/>
            <a:ext cx="10668000" cy="48691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711200" y="508000"/>
            <a:ext cx="10769600" cy="3632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2600" dirty="0">
                <a:solidFill>
                  <a:srgbClr val="1C1F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26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711200" y="1176007"/>
            <a:ext cx="10668000" cy="48691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711200" y="508000"/>
            <a:ext cx="11092688" cy="3886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600" b="1" i="0" dirty="0">
                <a:solidFill>
                  <a:srgbClr val="1C1F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Warehouse Automation Maturity Model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711200" y="922007"/>
            <a:ext cx="11092688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Your level is where all three maturity axes hold. The work decides which level you need.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711200" y="1348052"/>
            <a:ext cx="4866132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C1F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The four levels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11200" y="1640152"/>
            <a:ext cx="4724400" cy="977702"/>
          </a:xfrm>
          <a:prstGeom prst="roundRect">
            <a:avLst>
              <a:gd name="adj" fmla="val 5196"/>
            </a:avLst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711200" y="1640152"/>
            <a:ext cx="4724400" cy="977702"/>
          </a:xfrm>
          <a:custGeom>
            <a:avLst/>
            <a:gdLst/>
            <a:ahLst/>
            <a:cxnLst/>
            <a:rect l="l" t="t" r="r" b="b"/>
            <a:pathLst>
              <a:path w="4724400" h="977702">
                <a:moveTo>
                  <a:pt x="50800" y="977702"/>
                </a:moveTo>
                <a:lnTo>
                  <a:pt x="50800" y="977702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arcTo hR="50800" wR="12700" stAng="16200000" swAng="-5400000"/>
                <a:lnTo>
                  <a:pt x="38100" y="926902"/>
                </a:lnTo>
                <a:arcTo hR="50800" wR="12700" stAng="10800000" swAng="-5400000"/>
                <a:close/>
              </a:path>
            </a:pathLst>
          </a:custGeom>
          <a:solidFill>
            <a:srgbClr val="F7931E"/>
          </a:solidFill>
          <a:ln/>
        </p:spPr>
      </p:sp>
      <p:sp>
        <p:nvSpPr>
          <p:cNvPr id="7" name="Text 5"/>
          <p:cNvSpPr/>
          <p:nvPr/>
        </p:nvSpPr>
        <p:spPr>
          <a:xfrm>
            <a:off x="901700" y="1729052"/>
            <a:ext cx="451294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C1F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Level 1 · Foundation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01700" y="1955073"/>
            <a:ext cx="4512945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Stack</a:t>
            </a:r>
            <a:r>
              <a:rPr lang="en-US" sz="1200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reliable WMS, no automation yet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01700" y="2150600"/>
            <a:ext cx="4512945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Owner</a:t>
            </a:r>
            <a:r>
              <a:rPr lang="en-US" sz="1200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operations; automation is nobody's job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901700" y="2346127"/>
            <a:ext cx="4512945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Record</a:t>
            </a:r>
            <a:r>
              <a:rPr lang="en-US" sz="1200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none, or one system bought too early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711200" y="2681354"/>
            <a:ext cx="4724400" cy="977702"/>
          </a:xfrm>
          <a:prstGeom prst="roundRect">
            <a:avLst>
              <a:gd name="adj" fmla="val 5196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11200" y="2681354"/>
            <a:ext cx="4724400" cy="977702"/>
          </a:xfrm>
          <a:custGeom>
            <a:avLst/>
            <a:gdLst/>
            <a:ahLst/>
            <a:cxnLst/>
            <a:rect l="l" t="t" r="r" b="b"/>
            <a:pathLst>
              <a:path w="4724400" h="977702">
                <a:moveTo>
                  <a:pt x="50800" y="977702"/>
                </a:moveTo>
                <a:lnTo>
                  <a:pt x="50800" y="977702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arcTo hR="50800" wR="12700" stAng="16200000" swAng="-5400000"/>
                <a:lnTo>
                  <a:pt x="38100" y="926902"/>
                </a:lnTo>
                <a:arcTo hR="50800" wR="12700" stAng="10800000" swAng="-5400000"/>
                <a:close/>
              </a:path>
            </a:pathLst>
          </a:custGeom>
          <a:solidFill>
            <a:srgbClr val="F7931E"/>
          </a:solidFill>
          <a:ln/>
        </p:spPr>
      </p:sp>
      <p:sp>
        <p:nvSpPr>
          <p:cNvPr id="13" name="Text 11"/>
          <p:cNvSpPr/>
          <p:nvPr/>
        </p:nvSpPr>
        <p:spPr>
          <a:xfrm>
            <a:off x="901700" y="2770254"/>
            <a:ext cx="451294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C1F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Level 2 · Borrowed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01700" y="2996274"/>
            <a:ext cx="4512945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Stack</a:t>
            </a:r>
            <a:r>
              <a:rPr lang="en-US" sz="1200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vendor software you can't see inside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901700" y="3191801"/>
            <a:ext cx="4512945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Owner</a:t>
            </a:r>
            <a:r>
              <a:rPr lang="en-US" sz="1200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the vendor, through a ticket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01700" y="3387328"/>
            <a:ext cx="4512945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Record</a:t>
            </a:r>
            <a:r>
              <a:rPr lang="en-US" sz="1200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one or two systems, lessons in few heads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11200" y="3722555"/>
            <a:ext cx="4724400" cy="977702"/>
          </a:xfrm>
          <a:prstGeom prst="roundRect">
            <a:avLst>
              <a:gd name="adj" fmla="val 5196"/>
            </a:avLst>
          </a:prstGeom>
          <a:solidFill>
            <a:srgbClr val="FFFFFF"/>
          </a:solidFill>
          <a:ln/>
        </p:spPr>
      </p:sp>
      <p:sp>
        <p:nvSpPr>
          <p:cNvPr id="18" name="Shape 16"/>
          <p:cNvSpPr/>
          <p:nvPr/>
        </p:nvSpPr>
        <p:spPr>
          <a:xfrm>
            <a:off x="711200" y="3722555"/>
            <a:ext cx="4724400" cy="977702"/>
          </a:xfrm>
          <a:custGeom>
            <a:avLst/>
            <a:gdLst/>
            <a:ahLst/>
            <a:cxnLst/>
            <a:rect l="l" t="t" r="r" b="b"/>
            <a:pathLst>
              <a:path w="4724400" h="977702">
                <a:moveTo>
                  <a:pt x="50800" y="977702"/>
                </a:moveTo>
                <a:lnTo>
                  <a:pt x="50800" y="977702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arcTo hR="50800" wR="12700" stAng="16200000" swAng="-5400000"/>
                <a:lnTo>
                  <a:pt x="38100" y="926902"/>
                </a:lnTo>
                <a:arcTo hR="50800" wR="12700" stAng="10800000" swAng="-5400000"/>
                <a:close/>
              </a:path>
            </a:pathLst>
          </a:custGeom>
          <a:solidFill>
            <a:srgbClr val="F7931E"/>
          </a:solidFill>
          <a:ln/>
        </p:spPr>
      </p:sp>
      <p:sp>
        <p:nvSpPr>
          <p:cNvPr id="19" name="Text 17"/>
          <p:cNvSpPr/>
          <p:nvPr/>
        </p:nvSpPr>
        <p:spPr>
          <a:xfrm>
            <a:off x="901700" y="3811455"/>
            <a:ext cx="451294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C1F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Level 3 · Owned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01700" y="4037476"/>
            <a:ext cx="4512945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Stack</a:t>
            </a:r>
            <a:r>
              <a:rPr lang="en-US" sz="1200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integrations you understand and can change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01700" y="4233003"/>
            <a:ext cx="4512945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Owner</a:t>
            </a:r>
            <a:r>
              <a:rPr lang="en-US" sz="1200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 named recovery owner on your payroll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901700" y="4428530"/>
            <a:ext cx="4512945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Record</a:t>
            </a:r>
            <a:r>
              <a:rPr lang="en-US" sz="1200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one deployment run in-house through Peak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711200" y="4763757"/>
            <a:ext cx="4724400" cy="977702"/>
          </a:xfrm>
          <a:prstGeom prst="roundRect">
            <a:avLst>
              <a:gd name="adj" fmla="val 5196"/>
            </a:avLst>
          </a:prstGeom>
          <a:solidFill>
            <a:srgbClr val="FFFFFF"/>
          </a:solidFill>
          <a:ln/>
        </p:spPr>
      </p:sp>
      <p:sp>
        <p:nvSpPr>
          <p:cNvPr id="24" name="Shape 22"/>
          <p:cNvSpPr/>
          <p:nvPr/>
        </p:nvSpPr>
        <p:spPr>
          <a:xfrm>
            <a:off x="711200" y="4763757"/>
            <a:ext cx="4724400" cy="977702"/>
          </a:xfrm>
          <a:custGeom>
            <a:avLst/>
            <a:gdLst/>
            <a:ahLst/>
            <a:cxnLst/>
            <a:rect l="l" t="t" r="r" b="b"/>
            <a:pathLst>
              <a:path w="4724400" h="977702">
                <a:moveTo>
                  <a:pt x="50800" y="977702"/>
                </a:moveTo>
                <a:lnTo>
                  <a:pt x="50800" y="977702"/>
                </a:lnTo>
                <a:arcTo hR="50800" wR="50800" stAng="5400000" swAng="5400000"/>
                <a:lnTo>
                  <a:pt x="0" y="50800"/>
                </a:lnTo>
                <a:arcTo hR="50800" wR="50800" stAng="10800000" swAng="5400000"/>
                <a:lnTo>
                  <a:pt x="50800" y="0"/>
                </a:lnTo>
                <a:arcTo hR="50800" wR="12700" stAng="16200000" swAng="-5400000"/>
                <a:lnTo>
                  <a:pt x="38100" y="926902"/>
                </a:lnTo>
                <a:arcTo hR="50800" wR="12700" stAng="10800000" swAng="-5400000"/>
                <a:close/>
              </a:path>
            </a:pathLst>
          </a:custGeom>
          <a:solidFill>
            <a:srgbClr val="F7931E"/>
          </a:solidFill>
          <a:ln/>
        </p:spPr>
      </p:sp>
      <p:sp>
        <p:nvSpPr>
          <p:cNvPr id="25" name="Text 23"/>
          <p:cNvSpPr/>
          <p:nvPr/>
        </p:nvSpPr>
        <p:spPr>
          <a:xfrm>
            <a:off x="901700" y="4852657"/>
            <a:ext cx="451294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1C1F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Level 4 · Adaptive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901700" y="5078677"/>
            <a:ext cx="4512945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Stack</a:t>
            </a:r>
            <a:r>
              <a:rPr lang="en-US" sz="1200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modular; drift visible before downtime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901700" y="5274204"/>
            <a:ext cx="4512945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Owner</a:t>
            </a:r>
            <a:r>
              <a:rPr lang="en-US" sz="1200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one leader across ops, engineering, IT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901700" y="5469731"/>
            <a:ext cx="4512945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Record</a:t>
            </a:r>
            <a:r>
              <a:rPr lang="en-US" sz="1200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 reusable playbook, a retrofitted site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5689600" y="1348052"/>
            <a:ext cx="5964936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C1F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Which level the work needs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5689600" y="1952625"/>
            <a:ext cx="812800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Profile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807200" y="1769798"/>
            <a:ext cx="596900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C1F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Level 1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6641710" y="1952625"/>
            <a:ext cx="927814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Foundation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8064500" y="1769798"/>
            <a:ext cx="596900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C1F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Level 2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7961558" y="1952625"/>
            <a:ext cx="802719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Borrowed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9321800" y="1769798"/>
            <a:ext cx="596900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C1F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Level 3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9330062" y="1952625"/>
            <a:ext cx="580311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Owned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10579100" y="1769798"/>
            <a:ext cx="596900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C1F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Level 4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10515130" y="1952625"/>
            <a:ext cx="724773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Adaptive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5689600" y="2442766"/>
            <a:ext cx="812800" cy="2235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1C1F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High</a:t>
            </a:r>
            <a:endParaRPr lang="en-US" sz="1300" dirty="0"/>
          </a:p>
        </p:txBody>
      </p:sp>
      <p:sp>
        <p:nvSpPr>
          <p:cNvPr id="40" name="Text 38"/>
          <p:cNvSpPr/>
          <p:nvPr/>
        </p:nvSpPr>
        <p:spPr>
          <a:xfrm>
            <a:off x="6502400" y="2186252"/>
            <a:ext cx="1206500" cy="711200"/>
          </a:xfrm>
          <a:prstGeom prst="roundRect">
            <a:avLst>
              <a:gd name="adj" fmla="val 8929"/>
            </a:avLst>
          </a:prstGeom>
          <a:solidFill>
            <a:srgbClr val="FCE3C4"/>
          </a:solidFill>
          <a:ln/>
        </p:spPr>
        <p:txBody>
          <a:bodyPr wrap="square" lIns="32201" tIns="32201" rIns="32201" bIns="32201" rtlCol="0" anchor="ctr">
            <a:normAutofit/>
          </a:bodyPr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1F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Labor-bound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7759700" y="2186252"/>
            <a:ext cx="1206500" cy="711200"/>
          </a:xfrm>
          <a:prstGeom prst="roundRect">
            <a:avLst>
              <a:gd name="adj" fmla="val 8929"/>
            </a:avLst>
          </a:prstGeom>
          <a:solidFill>
            <a:srgbClr val="F7931E"/>
          </a:solidFill>
          <a:ln/>
        </p:spPr>
        <p:txBody>
          <a:bodyPr wrap="square" lIns="32201" tIns="32201" rIns="32201" bIns="32201" rtlCol="0" anchor="ctr">
            <a:normAutofit/>
          </a:bodyPr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C1F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The crash site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9017000" y="2186252"/>
            <a:ext cx="1206500" cy="711200"/>
          </a:xfrm>
          <a:prstGeom prst="roundRect">
            <a:avLst>
              <a:gd name="adj" fmla="val 8929"/>
            </a:avLst>
          </a:prstGeom>
          <a:solidFill>
            <a:srgbClr val="FCE3C4"/>
          </a:solidFill>
          <a:ln/>
        </p:spPr>
        <p:txBody>
          <a:bodyPr wrap="square" lIns="32201" tIns="32201" rIns="32201" bIns="32201" rtlCol="0" anchor="ctr">
            <a:normAutofit/>
          </a:bodyPr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1F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Strained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10274300" y="2186252"/>
            <a:ext cx="1206500" cy="711200"/>
          </a:xfrm>
          <a:prstGeom prst="roundRect">
            <a:avLst>
              <a:gd name="adj" fmla="val 8929"/>
            </a:avLst>
          </a:prstGeom>
          <a:solidFill>
            <a:srgbClr val="2F6B5E"/>
          </a:solidFill>
          <a:ln/>
        </p:spPr>
        <p:txBody>
          <a:bodyPr wrap="square" lIns="32201" tIns="32201" rIns="32201" bIns="32201" rtlCol="0" anchor="ctr">
            <a:normAutofit/>
          </a:bodyPr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BFAF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Right-sized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5689600" y="3204766"/>
            <a:ext cx="812800" cy="2235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1C1F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Medium</a:t>
            </a:r>
            <a:endParaRPr lang="en-US" sz="1300" dirty="0"/>
          </a:p>
        </p:txBody>
      </p:sp>
      <p:sp>
        <p:nvSpPr>
          <p:cNvPr id="45" name="Text 43"/>
          <p:cNvSpPr/>
          <p:nvPr/>
        </p:nvSpPr>
        <p:spPr>
          <a:xfrm>
            <a:off x="6502400" y="2948252"/>
            <a:ext cx="1206500" cy="711200"/>
          </a:xfrm>
          <a:prstGeom prst="roundRect">
            <a:avLst>
              <a:gd name="adj" fmla="val 8929"/>
            </a:avLst>
          </a:prstGeom>
          <a:solidFill>
            <a:srgbClr val="FCE3C4"/>
          </a:solidFill>
          <a:ln/>
        </p:spPr>
        <p:txBody>
          <a:bodyPr wrap="square" lIns="32201" tIns="32201" rIns="32201" bIns="32201" rtlCol="0" anchor="ctr">
            <a:normAutofit/>
          </a:bodyPr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1F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Labor-bound</a:t>
            </a:r>
            <a:endParaRPr lang="en-US" sz="1200" dirty="0"/>
          </a:p>
        </p:txBody>
      </p:sp>
      <p:sp>
        <p:nvSpPr>
          <p:cNvPr id="46" name="Text 44"/>
          <p:cNvSpPr/>
          <p:nvPr/>
        </p:nvSpPr>
        <p:spPr>
          <a:xfrm>
            <a:off x="7759700" y="2948252"/>
            <a:ext cx="1206500" cy="711200"/>
          </a:xfrm>
          <a:prstGeom prst="roundRect">
            <a:avLst>
              <a:gd name="adj" fmla="val 8929"/>
            </a:avLst>
          </a:prstGeom>
          <a:solidFill>
            <a:srgbClr val="FCE3C4"/>
          </a:solidFill>
          <a:ln/>
        </p:spPr>
        <p:txBody>
          <a:bodyPr wrap="square" lIns="32201" tIns="32201" rIns="32201" bIns="32201" rtlCol="0" anchor="ctr">
            <a:normAutofit/>
          </a:bodyPr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1F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Fragile</a:t>
            </a:r>
            <a:endParaRPr lang="en-US" sz="1200" dirty="0"/>
          </a:p>
        </p:txBody>
      </p:sp>
      <p:sp>
        <p:nvSpPr>
          <p:cNvPr id="47" name="Text 45"/>
          <p:cNvSpPr/>
          <p:nvPr/>
        </p:nvSpPr>
        <p:spPr>
          <a:xfrm>
            <a:off x="9017000" y="2948252"/>
            <a:ext cx="1206500" cy="711200"/>
          </a:xfrm>
          <a:prstGeom prst="roundRect">
            <a:avLst>
              <a:gd name="adj" fmla="val 8929"/>
            </a:avLst>
          </a:prstGeom>
          <a:solidFill>
            <a:srgbClr val="2F6B5E"/>
          </a:solidFill>
          <a:ln/>
        </p:spPr>
        <p:txBody>
          <a:bodyPr wrap="square" lIns="32201" tIns="32201" rIns="32201" bIns="32201" rtlCol="0" anchor="ctr">
            <a:normAutofit/>
          </a:bodyPr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BFAF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Right-sized</a:t>
            </a:r>
            <a:endParaRPr lang="en-US" sz="1200" dirty="0"/>
          </a:p>
        </p:txBody>
      </p:sp>
      <p:sp>
        <p:nvSpPr>
          <p:cNvPr id="48" name="Text 46"/>
          <p:cNvSpPr/>
          <p:nvPr/>
        </p:nvSpPr>
        <p:spPr>
          <a:xfrm>
            <a:off x="10274300" y="2948252"/>
            <a:ext cx="1206500" cy="711200"/>
          </a:xfrm>
          <a:prstGeom prst="roundRect">
            <a:avLst>
              <a:gd name="adj" fmla="val 8929"/>
            </a:avLst>
          </a:prstGeom>
          <a:solidFill>
            <a:srgbClr val="ECEBE7"/>
          </a:solidFill>
          <a:ln/>
        </p:spPr>
        <p:txBody>
          <a:bodyPr wrap="square" lIns="32201" tIns="32201" rIns="32201" bIns="32201" rtlCol="0" anchor="ctr">
            <a:normAutofit/>
          </a:bodyPr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Durable</a:t>
            </a:r>
            <a:endParaRPr lang="en-US" sz="1200" dirty="0"/>
          </a:p>
        </p:txBody>
      </p:sp>
      <p:sp>
        <p:nvSpPr>
          <p:cNvPr id="49" name="Text 47"/>
          <p:cNvSpPr/>
          <p:nvPr/>
        </p:nvSpPr>
        <p:spPr>
          <a:xfrm>
            <a:off x="5689600" y="3966766"/>
            <a:ext cx="812800" cy="2235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1C1F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Low</a:t>
            </a:r>
            <a:endParaRPr lang="en-US" sz="1300" dirty="0"/>
          </a:p>
        </p:txBody>
      </p:sp>
      <p:sp>
        <p:nvSpPr>
          <p:cNvPr id="50" name="Text 48"/>
          <p:cNvSpPr/>
          <p:nvPr/>
        </p:nvSpPr>
        <p:spPr>
          <a:xfrm>
            <a:off x="6502400" y="3710252"/>
            <a:ext cx="1206500" cy="711200"/>
          </a:xfrm>
          <a:prstGeom prst="roundRect">
            <a:avLst>
              <a:gd name="adj" fmla="val 8929"/>
            </a:avLst>
          </a:prstGeom>
          <a:solidFill>
            <a:srgbClr val="2F6B5E"/>
          </a:solidFill>
          <a:ln/>
        </p:spPr>
        <p:txBody>
          <a:bodyPr wrap="square" lIns="32201" tIns="32201" rIns="32201" bIns="32201" rtlCol="0" anchor="ctr">
            <a:normAutofit/>
          </a:bodyPr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BFAF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Right-sized</a:t>
            </a:r>
            <a:endParaRPr lang="en-US" sz="1200" dirty="0"/>
          </a:p>
        </p:txBody>
      </p:sp>
      <p:sp>
        <p:nvSpPr>
          <p:cNvPr id="51" name="Text 49"/>
          <p:cNvSpPr/>
          <p:nvPr/>
        </p:nvSpPr>
        <p:spPr>
          <a:xfrm>
            <a:off x="7759700" y="3710252"/>
            <a:ext cx="1206500" cy="711200"/>
          </a:xfrm>
          <a:prstGeom prst="roundRect">
            <a:avLst>
              <a:gd name="adj" fmla="val 8929"/>
            </a:avLst>
          </a:prstGeom>
          <a:solidFill>
            <a:srgbClr val="FCE3C4"/>
          </a:solidFill>
          <a:ln/>
        </p:spPr>
        <p:txBody>
          <a:bodyPr wrap="square" lIns="32201" tIns="32201" rIns="32201" bIns="32201" rtlCol="0" anchor="ctr">
            <a:normAutofit/>
          </a:bodyPr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C1F24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Workable</a:t>
            </a:r>
            <a:endParaRPr lang="en-US" sz="1200" dirty="0"/>
          </a:p>
        </p:txBody>
      </p:sp>
      <p:sp>
        <p:nvSpPr>
          <p:cNvPr id="52" name="Text 50"/>
          <p:cNvSpPr/>
          <p:nvPr/>
        </p:nvSpPr>
        <p:spPr>
          <a:xfrm>
            <a:off x="9017000" y="3710252"/>
            <a:ext cx="1206500" cy="711200"/>
          </a:xfrm>
          <a:prstGeom prst="roundRect">
            <a:avLst>
              <a:gd name="adj" fmla="val 8929"/>
            </a:avLst>
          </a:prstGeom>
          <a:solidFill>
            <a:srgbClr val="ECEBE7"/>
          </a:solidFill>
          <a:ln/>
        </p:spPr>
        <p:txBody>
          <a:bodyPr wrap="square" lIns="32201" tIns="32201" rIns="32201" bIns="32201" rtlCol="0" anchor="ctr">
            <a:normAutofit/>
          </a:bodyPr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Durable</a:t>
            </a:r>
            <a:endParaRPr lang="en-US" sz="1200" dirty="0"/>
          </a:p>
        </p:txBody>
      </p:sp>
      <p:sp>
        <p:nvSpPr>
          <p:cNvPr id="53" name="Text 51"/>
          <p:cNvSpPr/>
          <p:nvPr/>
        </p:nvSpPr>
        <p:spPr>
          <a:xfrm>
            <a:off x="10274300" y="3710252"/>
            <a:ext cx="1206500" cy="711200"/>
          </a:xfrm>
          <a:prstGeom prst="roundRect">
            <a:avLst>
              <a:gd name="adj" fmla="val 8929"/>
            </a:avLst>
          </a:prstGeom>
          <a:solidFill>
            <a:srgbClr val="ECEBE7"/>
          </a:solidFill>
          <a:ln/>
        </p:spPr>
        <p:txBody>
          <a:bodyPr wrap="square" lIns="32201" tIns="32201" rIns="32201" bIns="32201" rtlCol="0" anchor="ctr">
            <a:normAutofit/>
          </a:bodyPr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Overbuilt</a:t>
            </a:r>
            <a:endParaRPr lang="en-US" sz="1200" dirty="0"/>
          </a:p>
        </p:txBody>
      </p:sp>
      <p:sp>
        <p:nvSpPr>
          <p:cNvPr id="54" name="Text 52"/>
          <p:cNvSpPr/>
          <p:nvPr/>
        </p:nvSpPr>
        <p:spPr>
          <a:xfrm>
            <a:off x="5689600" y="4523052"/>
            <a:ext cx="5964936" cy="642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Find your work's row and read across. Left of the dark cell, the risk is operational: overtime, missed cutoffs, chargebacks. Right of it, the risk is capital the building can't earn back.</a:t>
            </a:r>
            <a:endParaRPr lang="en-US" sz="1200" dirty="0"/>
          </a:p>
        </p:txBody>
      </p:sp>
      <p:sp>
        <p:nvSpPr>
          <p:cNvPr id="55" name="Text 53"/>
          <p:cNvSpPr/>
          <p:nvPr/>
        </p:nvSpPr>
        <p:spPr>
          <a:xfrm>
            <a:off x="711200" y="6268773"/>
            <a:ext cx="11092688" cy="2082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4A4F57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Source: Pethani, P. (2026). The Warehouse Automation Maturity Model. Whserobotics.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arehouse Automation Maturity Model">
  <a:themeElements>
    <a:clrScheme name="Warehouse Automation Maturity Model">
      <a:dk1>
        <a:srgbClr val="4A4F57"/>
      </a:dk1>
      <a:lt1>
        <a:srgbClr val="FBFAF7"/>
      </a:lt1>
      <a:dk2>
        <a:srgbClr val="767A7F"/>
      </a:dk2>
      <a:lt2>
        <a:srgbClr val="E9E9E7"/>
      </a:lt2>
      <a:accent1>
        <a:srgbClr val="FCE3C4"/>
      </a:accent1>
      <a:accent2>
        <a:srgbClr val="2F6B5E"/>
      </a:accent2>
      <a:accent3>
        <a:srgbClr val="F7931E"/>
      </a:accent3>
      <a:accent4>
        <a:srgbClr val="1C1F24"/>
      </a:accent4>
      <a:accent5>
        <a:srgbClr val="9AA0A6"/>
      </a:accent5>
      <a:accent6>
        <a:srgbClr val="919397"/>
      </a:accent6>
      <a:hlink>
        <a:srgbClr val="0563C1"/>
      </a:hlink>
      <a:folHlink>
        <a:srgbClr val="954F72"/>
      </a:folHlink>
    </a:clrScheme>
    <a:fontScheme name="Warehouse Automation Maturity Model">
      <a:majorFont>
        <a:latin typeface="IBM Plex Sa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Warehouse Automation Maturity Model</dc:title>
  <dc:subject/>
  <dc:creator/>
  <cp:lastModifiedBy/>
  <cp:revision>1</cp:revision>
  <dcterms:created xsi:type="dcterms:W3CDTF">2026-10-04T14:07:50Z</dcterms:created>
  <dcterms:modified xsi:type="dcterms:W3CDTF">2026-10-04T14:07:50Z</dcterms:modified>
</cp:coreProperties>
</file>